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62" r:id="rId2"/>
    <p:sldId id="258" r:id="rId3"/>
    <p:sldId id="260"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1" d="100"/>
          <a:sy n="41" d="100"/>
        </p:scale>
        <p:origin x="-14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1AFD0-36B0-B244-BAFF-A58AE475A9D5}" type="datetimeFigureOut">
              <a:rPr lang="en-US" smtClean="0"/>
              <a:pPr/>
              <a:t>5/29/13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3DA4BB-522E-2646-BB61-633BACE458D0}" type="slidenum">
              <a:rPr lang="en-US" smtClean="0"/>
              <a:pPr/>
              <a:t>‹#›</a:t>
            </a:fld>
            <a:endParaRPr lang="en-US"/>
          </a:p>
        </p:txBody>
      </p:sp>
    </p:spTree>
    <p:extLst>
      <p:ext uri="{BB962C8B-B14F-4D97-AF65-F5344CB8AC3E}">
        <p14:creationId xmlns:p14="http://schemas.microsoft.com/office/powerpoint/2010/main" val="15808022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1A8C61-9DB2-4122-ABE8-9E52138D6DB4}" type="slidenum">
              <a:rPr lang="en-US" smtClean="0"/>
              <a:pPr/>
              <a:t>1</a:t>
            </a:fld>
            <a:endParaRPr lang="en-US"/>
          </a:p>
        </p:txBody>
      </p:sp>
    </p:spTree>
    <p:extLst>
      <p:ext uri="{BB962C8B-B14F-4D97-AF65-F5344CB8AC3E}">
        <p14:creationId xmlns:p14="http://schemas.microsoft.com/office/powerpoint/2010/main" val="2859182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0A8BC-6653-A741-87D5-0F172ED441D7}" type="datetimeFigureOut">
              <a:rPr lang="en-US" smtClean="0"/>
              <a:pPr/>
              <a:t>5/29/13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0A8BC-6653-A741-87D5-0F172ED441D7}" type="datetimeFigureOut">
              <a:rPr lang="en-US" smtClean="0"/>
              <a:pPr/>
              <a:t>5/29/13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0A8BC-6653-A741-87D5-0F172ED441D7}" type="datetimeFigureOut">
              <a:rPr lang="en-US" smtClean="0"/>
              <a:pPr/>
              <a:t>5/29/13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FA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0A8BC-6653-A741-87D5-0F172ED441D7}" type="datetimeFigureOut">
              <a:rPr lang="en-US" smtClean="0"/>
              <a:pPr/>
              <a:t>5/29/13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AD8B0-09EB-C149-B474-5BD929E9E8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1851" y="2793863"/>
            <a:ext cx="2505814" cy="769441"/>
          </a:xfrm>
          <a:prstGeom prst="rect">
            <a:avLst/>
          </a:prstGeom>
          <a:noFill/>
        </p:spPr>
        <p:txBody>
          <a:bodyPr wrap="none" rtlCol="0">
            <a:spAutoFit/>
          </a:bodyPr>
          <a:lstStyle/>
          <a:p>
            <a:r>
              <a:rPr lang="en-US" sz="4400" b="1" dirty="0" smtClean="0">
                <a:solidFill>
                  <a:srgbClr val="0070C0"/>
                </a:solidFill>
              </a:rPr>
              <a:t>Math Talk</a:t>
            </a:r>
            <a:endParaRPr lang="en-US" sz="4400" b="1" dirty="0">
              <a:solidFill>
                <a:srgbClr val="0070C0"/>
              </a:solidFill>
            </a:endParaRPr>
          </a:p>
        </p:txBody>
      </p:sp>
      <p:sp>
        <p:nvSpPr>
          <p:cNvPr id="5" name="Rectangle 4"/>
          <p:cNvSpPr/>
          <p:nvPr/>
        </p:nvSpPr>
        <p:spPr>
          <a:xfrm>
            <a:off x="152400" y="76200"/>
            <a:ext cx="8839200" cy="6629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Oval 5"/>
          <p:cNvSpPr/>
          <p:nvPr/>
        </p:nvSpPr>
        <p:spPr>
          <a:xfrm>
            <a:off x="3212745" y="2616209"/>
            <a:ext cx="2951092" cy="11937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a:off x="363488" y="136417"/>
            <a:ext cx="8531129" cy="634751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15"/>
          <p:cNvSpPr txBox="1"/>
          <p:nvPr/>
        </p:nvSpPr>
        <p:spPr>
          <a:xfrm>
            <a:off x="1524000" y="840829"/>
            <a:ext cx="2667000" cy="954107"/>
          </a:xfrm>
          <a:prstGeom prst="rect">
            <a:avLst/>
          </a:prstGeom>
          <a:noFill/>
        </p:spPr>
        <p:txBody>
          <a:bodyPr wrap="square" rtlCol="0">
            <a:spAutoFit/>
          </a:bodyPr>
          <a:lstStyle/>
          <a:p>
            <a:pPr algn="ctr"/>
            <a:r>
              <a:rPr lang="en-US" sz="2800" b="1" dirty="0" smtClean="0"/>
              <a:t>Mental Math</a:t>
            </a:r>
          </a:p>
          <a:p>
            <a:pPr algn="ctr"/>
            <a:r>
              <a:rPr lang="en-US" sz="2800" b="1" dirty="0" smtClean="0"/>
              <a:t>Exercise</a:t>
            </a:r>
            <a:endParaRPr lang="en-US" sz="2800" b="1" dirty="0"/>
          </a:p>
        </p:txBody>
      </p:sp>
      <p:sp>
        <p:nvSpPr>
          <p:cNvPr id="17" name="TextBox 16"/>
          <p:cNvSpPr txBox="1"/>
          <p:nvPr/>
        </p:nvSpPr>
        <p:spPr>
          <a:xfrm>
            <a:off x="5200946" y="4235135"/>
            <a:ext cx="3200400" cy="954107"/>
          </a:xfrm>
          <a:prstGeom prst="rect">
            <a:avLst/>
          </a:prstGeom>
          <a:noFill/>
        </p:spPr>
        <p:txBody>
          <a:bodyPr wrap="square" rtlCol="0">
            <a:spAutoFit/>
          </a:bodyPr>
          <a:lstStyle/>
          <a:p>
            <a:pPr algn="ctr"/>
            <a:r>
              <a:rPr lang="en-US" sz="2800" b="1" dirty="0" smtClean="0"/>
              <a:t>Engage Through Signaling</a:t>
            </a:r>
            <a:endParaRPr lang="en-US" sz="2800" b="1" dirty="0"/>
          </a:p>
        </p:txBody>
      </p:sp>
      <p:sp>
        <p:nvSpPr>
          <p:cNvPr id="12" name="TextBox 11"/>
          <p:cNvSpPr txBox="1"/>
          <p:nvPr/>
        </p:nvSpPr>
        <p:spPr>
          <a:xfrm>
            <a:off x="581891" y="2179829"/>
            <a:ext cx="3200400" cy="954107"/>
          </a:xfrm>
          <a:prstGeom prst="rect">
            <a:avLst/>
          </a:prstGeom>
          <a:noFill/>
        </p:spPr>
        <p:txBody>
          <a:bodyPr wrap="square" rtlCol="0">
            <a:spAutoFit/>
          </a:bodyPr>
          <a:lstStyle/>
          <a:p>
            <a:pPr algn="ctr"/>
            <a:r>
              <a:rPr lang="en-US" sz="2800" b="1" dirty="0" smtClean="0"/>
              <a:t>Review Math Strategies</a:t>
            </a:r>
            <a:endParaRPr lang="en-US" sz="2800" b="1" dirty="0"/>
          </a:p>
        </p:txBody>
      </p:sp>
      <p:sp>
        <p:nvSpPr>
          <p:cNvPr id="13" name="TextBox 12"/>
          <p:cNvSpPr txBox="1"/>
          <p:nvPr/>
        </p:nvSpPr>
        <p:spPr>
          <a:xfrm>
            <a:off x="2757054" y="4483379"/>
            <a:ext cx="3200400" cy="1815882"/>
          </a:xfrm>
          <a:prstGeom prst="rect">
            <a:avLst/>
          </a:prstGeom>
          <a:noFill/>
        </p:spPr>
        <p:txBody>
          <a:bodyPr wrap="square" rtlCol="0">
            <a:spAutoFit/>
          </a:bodyPr>
          <a:lstStyle/>
          <a:p>
            <a:pPr algn="ctr"/>
            <a:r>
              <a:rPr lang="en-US" sz="2800" b="1" dirty="0" smtClean="0"/>
              <a:t>Explore Mathematical Connections and Relationships</a:t>
            </a:r>
            <a:endParaRPr lang="en-US" sz="2800" b="1" dirty="0"/>
          </a:p>
        </p:txBody>
      </p:sp>
      <p:sp>
        <p:nvSpPr>
          <p:cNvPr id="15" name="TextBox 14"/>
          <p:cNvSpPr txBox="1"/>
          <p:nvPr/>
        </p:nvSpPr>
        <p:spPr>
          <a:xfrm>
            <a:off x="479343" y="3758082"/>
            <a:ext cx="3200400" cy="954107"/>
          </a:xfrm>
          <a:prstGeom prst="rect">
            <a:avLst/>
          </a:prstGeom>
          <a:noFill/>
        </p:spPr>
        <p:txBody>
          <a:bodyPr wrap="square" rtlCol="0">
            <a:spAutoFit/>
          </a:bodyPr>
          <a:lstStyle/>
          <a:p>
            <a:pPr algn="ctr"/>
            <a:r>
              <a:rPr lang="en-US" sz="2800" b="1" dirty="0" smtClean="0"/>
              <a:t>Construct Viable Arguments</a:t>
            </a:r>
            <a:endParaRPr lang="en-US" sz="2800" b="1" dirty="0"/>
          </a:p>
        </p:txBody>
      </p:sp>
      <p:sp>
        <p:nvSpPr>
          <p:cNvPr id="19" name="TextBox 18"/>
          <p:cNvSpPr txBox="1"/>
          <p:nvPr/>
        </p:nvSpPr>
        <p:spPr>
          <a:xfrm>
            <a:off x="6163837" y="2426112"/>
            <a:ext cx="3200400" cy="1384995"/>
          </a:xfrm>
          <a:prstGeom prst="rect">
            <a:avLst/>
          </a:prstGeom>
          <a:noFill/>
        </p:spPr>
        <p:txBody>
          <a:bodyPr wrap="square" rtlCol="0">
            <a:spAutoFit/>
          </a:bodyPr>
          <a:lstStyle/>
          <a:p>
            <a:pPr algn="ctr"/>
            <a:r>
              <a:rPr lang="en-US" sz="2800" b="1" dirty="0" smtClean="0"/>
              <a:t>Critique the Reasoning </a:t>
            </a:r>
          </a:p>
          <a:p>
            <a:pPr algn="ctr"/>
            <a:r>
              <a:rPr lang="en-US" sz="2800" b="1" dirty="0" smtClean="0"/>
              <a:t>of Others</a:t>
            </a:r>
            <a:endParaRPr lang="en-US" sz="2800" b="1" dirty="0"/>
          </a:p>
        </p:txBody>
      </p:sp>
      <p:sp>
        <p:nvSpPr>
          <p:cNvPr id="2" name="TextBox 1"/>
          <p:cNvSpPr txBox="1"/>
          <p:nvPr/>
        </p:nvSpPr>
        <p:spPr>
          <a:xfrm>
            <a:off x="7092246" y="146603"/>
            <a:ext cx="1802371" cy="646331"/>
          </a:xfrm>
          <a:prstGeom prst="rect">
            <a:avLst/>
          </a:prstGeom>
          <a:noFill/>
        </p:spPr>
        <p:txBody>
          <a:bodyPr wrap="none" rtlCol="0">
            <a:spAutoFit/>
          </a:bodyPr>
          <a:lstStyle/>
          <a:p>
            <a:pPr algn="r"/>
            <a:r>
              <a:rPr lang="en-US" b="1" dirty="0" smtClean="0">
                <a:solidFill>
                  <a:srgbClr val="FF0000"/>
                </a:solidFill>
              </a:rPr>
              <a:t>Develop Deeper </a:t>
            </a:r>
          </a:p>
          <a:p>
            <a:pPr algn="r"/>
            <a:r>
              <a:rPr lang="en-US" b="1" dirty="0" smtClean="0">
                <a:solidFill>
                  <a:srgbClr val="FF0000"/>
                </a:solidFill>
              </a:rPr>
              <a:t>Conceptual Skills</a:t>
            </a:r>
            <a:endParaRPr lang="en-US" b="1" dirty="0">
              <a:solidFill>
                <a:srgbClr val="FF0000"/>
              </a:solidFill>
            </a:endParaRPr>
          </a:p>
        </p:txBody>
      </p:sp>
      <p:sp>
        <p:nvSpPr>
          <p:cNvPr id="20" name="TextBox 19"/>
          <p:cNvSpPr txBox="1"/>
          <p:nvPr/>
        </p:nvSpPr>
        <p:spPr>
          <a:xfrm>
            <a:off x="4163291" y="651794"/>
            <a:ext cx="3200400" cy="1815882"/>
          </a:xfrm>
          <a:prstGeom prst="rect">
            <a:avLst/>
          </a:prstGeom>
          <a:noFill/>
        </p:spPr>
        <p:txBody>
          <a:bodyPr wrap="square" rtlCol="0">
            <a:spAutoFit/>
          </a:bodyPr>
          <a:lstStyle/>
          <a:p>
            <a:pPr algn="ctr"/>
            <a:r>
              <a:rPr lang="en-US" sz="2800" b="1" dirty="0" smtClean="0"/>
              <a:t>Use Mathematical Language to Share Different Strategies and Approaches</a:t>
            </a:r>
            <a:endParaRPr lang="en-US" sz="2800" b="1" dirty="0"/>
          </a:p>
        </p:txBody>
      </p:sp>
      <p:sp>
        <p:nvSpPr>
          <p:cNvPr id="21" name="TextBox 20"/>
          <p:cNvSpPr txBox="1"/>
          <p:nvPr/>
        </p:nvSpPr>
        <p:spPr>
          <a:xfrm>
            <a:off x="6792999" y="5976095"/>
            <a:ext cx="2146742" cy="646331"/>
          </a:xfrm>
          <a:prstGeom prst="rect">
            <a:avLst/>
          </a:prstGeom>
          <a:noFill/>
        </p:spPr>
        <p:txBody>
          <a:bodyPr wrap="none" rtlCol="0">
            <a:spAutoFit/>
          </a:bodyPr>
          <a:lstStyle/>
          <a:p>
            <a:pPr algn="r"/>
            <a:r>
              <a:rPr lang="en-US" b="1" dirty="0" smtClean="0">
                <a:solidFill>
                  <a:srgbClr val="FF0000"/>
                </a:solidFill>
              </a:rPr>
              <a:t>Promote Critical and</a:t>
            </a:r>
          </a:p>
          <a:p>
            <a:pPr algn="r"/>
            <a:r>
              <a:rPr lang="en-US" b="1" dirty="0" smtClean="0">
                <a:solidFill>
                  <a:srgbClr val="FF0000"/>
                </a:solidFill>
              </a:rPr>
              <a:t>Creative Thinking</a:t>
            </a:r>
            <a:endParaRPr lang="en-US" b="1" dirty="0">
              <a:solidFill>
                <a:srgbClr val="FF0000"/>
              </a:solidFill>
            </a:endParaRPr>
          </a:p>
        </p:txBody>
      </p:sp>
      <p:sp>
        <p:nvSpPr>
          <p:cNvPr id="22" name="TextBox 21"/>
          <p:cNvSpPr txBox="1"/>
          <p:nvPr/>
        </p:nvSpPr>
        <p:spPr>
          <a:xfrm>
            <a:off x="246044" y="5837596"/>
            <a:ext cx="2634824" cy="923330"/>
          </a:xfrm>
          <a:prstGeom prst="rect">
            <a:avLst/>
          </a:prstGeom>
          <a:noFill/>
        </p:spPr>
        <p:txBody>
          <a:bodyPr wrap="none" rtlCol="0">
            <a:spAutoFit/>
          </a:bodyPr>
          <a:lstStyle/>
          <a:p>
            <a:r>
              <a:rPr lang="en-US" b="1" dirty="0">
                <a:solidFill>
                  <a:srgbClr val="FF0000"/>
                </a:solidFill>
              </a:rPr>
              <a:t>D</a:t>
            </a:r>
            <a:r>
              <a:rPr lang="en-US" b="1" dirty="0" smtClean="0">
                <a:solidFill>
                  <a:srgbClr val="FF0000"/>
                </a:solidFill>
              </a:rPr>
              <a:t>evelop </a:t>
            </a:r>
            <a:r>
              <a:rPr lang="en-US" b="1" dirty="0">
                <a:solidFill>
                  <a:srgbClr val="FF0000"/>
                </a:solidFill>
              </a:rPr>
              <a:t>A</a:t>
            </a:r>
            <a:r>
              <a:rPr lang="en-US" b="1" dirty="0" smtClean="0">
                <a:solidFill>
                  <a:srgbClr val="FF0000"/>
                </a:solidFill>
              </a:rPr>
              <a:t>cademic </a:t>
            </a:r>
          </a:p>
          <a:p>
            <a:r>
              <a:rPr lang="en-US" b="1" dirty="0">
                <a:solidFill>
                  <a:srgbClr val="FF0000"/>
                </a:solidFill>
              </a:rPr>
              <a:t>V</a:t>
            </a:r>
            <a:r>
              <a:rPr lang="en-US" b="1" dirty="0" smtClean="0">
                <a:solidFill>
                  <a:srgbClr val="FF0000"/>
                </a:solidFill>
              </a:rPr>
              <a:t>ocabulary in Meaningful </a:t>
            </a:r>
          </a:p>
          <a:p>
            <a:r>
              <a:rPr lang="en-US" b="1" dirty="0">
                <a:solidFill>
                  <a:srgbClr val="FF0000"/>
                </a:solidFill>
              </a:rPr>
              <a:t>C</a:t>
            </a:r>
            <a:r>
              <a:rPr lang="en-US" b="1" dirty="0" smtClean="0">
                <a:solidFill>
                  <a:srgbClr val="FF0000"/>
                </a:solidFill>
              </a:rPr>
              <a:t>ontexts</a:t>
            </a:r>
            <a:endParaRPr lang="en-US" b="1" dirty="0">
              <a:solidFill>
                <a:srgbClr val="FF0000"/>
              </a:solidFill>
            </a:endParaRPr>
          </a:p>
        </p:txBody>
      </p:sp>
      <p:sp>
        <p:nvSpPr>
          <p:cNvPr id="18" name="TextBox 17"/>
          <p:cNvSpPr txBox="1"/>
          <p:nvPr/>
        </p:nvSpPr>
        <p:spPr>
          <a:xfrm>
            <a:off x="246044" y="173537"/>
            <a:ext cx="2281587" cy="646331"/>
          </a:xfrm>
          <a:prstGeom prst="rect">
            <a:avLst/>
          </a:prstGeom>
          <a:noFill/>
        </p:spPr>
        <p:txBody>
          <a:bodyPr wrap="none" rtlCol="0">
            <a:spAutoFit/>
          </a:bodyPr>
          <a:lstStyle/>
          <a:p>
            <a:r>
              <a:rPr lang="en-US" b="1" dirty="0" smtClean="0">
                <a:solidFill>
                  <a:srgbClr val="FF0000"/>
                </a:solidFill>
              </a:rPr>
              <a:t>Engage in Challenging </a:t>
            </a:r>
          </a:p>
          <a:p>
            <a:r>
              <a:rPr lang="en-US" b="1" dirty="0" smtClean="0">
                <a:solidFill>
                  <a:srgbClr val="FF0000"/>
                </a:solidFill>
              </a:rPr>
              <a:t>Tasks</a:t>
            </a:r>
            <a:endParaRPr lang="en-US" b="1" dirty="0">
              <a:solidFill>
                <a:srgbClr val="FF0000"/>
              </a:solidFill>
            </a:endParaRPr>
          </a:p>
        </p:txBody>
      </p:sp>
    </p:spTree>
    <p:extLst>
      <p:ext uri="{BB962C8B-B14F-4D97-AF65-F5344CB8AC3E}">
        <p14:creationId xmlns:p14="http://schemas.microsoft.com/office/powerpoint/2010/main" val="2296910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2" grpId="0"/>
      <p:bldP spid="13" grpId="0"/>
      <p:bldP spid="15" grpId="0"/>
      <p:bldP spid="19" grpId="0"/>
      <p:bldP spid="2" grpId="0"/>
      <p:bldP spid="20" grpId="0"/>
      <p:bldP spid="21" grpId="0"/>
      <p:bldP spid="22"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155011"/>
            <a:ext cx="6689665" cy="39141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487286" y="1288308"/>
            <a:ext cx="7595891" cy="646331"/>
          </a:xfrm>
          <a:prstGeom prst="rect">
            <a:avLst/>
          </a:prstGeom>
          <a:noFill/>
        </p:spPr>
        <p:txBody>
          <a:bodyPr wrap="square" rtlCol="0">
            <a:spAutoFit/>
          </a:bodyPr>
          <a:lstStyle/>
          <a:p>
            <a:r>
              <a:rPr lang="en-US" sz="3600" b="1" dirty="0" smtClean="0">
                <a:solidFill>
                  <a:srgbClr val="FF6600"/>
                </a:solidFill>
              </a:rPr>
              <a:t>Real Life Scenario </a:t>
            </a:r>
            <a:endParaRPr lang="en-US" sz="3600" b="1" dirty="0">
              <a:solidFill>
                <a:srgbClr val="FF6600"/>
              </a:solidFill>
            </a:endParaRPr>
          </a:p>
        </p:txBody>
      </p:sp>
      <p:sp>
        <p:nvSpPr>
          <p:cNvPr id="6" name="TextBox 5"/>
          <p:cNvSpPr txBox="1"/>
          <p:nvPr/>
        </p:nvSpPr>
        <p:spPr>
          <a:xfrm>
            <a:off x="487286" y="1934639"/>
            <a:ext cx="7775388" cy="3046988"/>
          </a:xfrm>
          <a:prstGeom prst="rect">
            <a:avLst/>
          </a:prstGeom>
          <a:noFill/>
        </p:spPr>
        <p:txBody>
          <a:bodyPr wrap="square" rtlCol="0">
            <a:spAutoFit/>
          </a:bodyPr>
          <a:lstStyle/>
          <a:p>
            <a:r>
              <a:rPr lang="en-US" sz="3200" b="1" dirty="0" smtClean="0"/>
              <a:t>Miguel has a rock collection of 30 rocks.  Most of his collection consists of igneous rocks.  There are 15 igneous rocks.  The rest are metamorphic and sedimentary rocks.  What could the possible number of metamorphic and sedimentary rocks be?</a:t>
            </a:r>
          </a:p>
        </p:txBody>
      </p:sp>
      <p:sp>
        <p:nvSpPr>
          <p:cNvPr id="8" name="TextBox 7"/>
          <p:cNvSpPr txBox="1"/>
          <p:nvPr/>
        </p:nvSpPr>
        <p:spPr>
          <a:xfrm>
            <a:off x="2489070" y="5212198"/>
            <a:ext cx="4140975" cy="707886"/>
          </a:xfrm>
          <a:prstGeom prst="rect">
            <a:avLst/>
          </a:prstGeom>
          <a:noFill/>
        </p:spPr>
        <p:txBody>
          <a:bodyPr wrap="square" rtlCol="0">
            <a:spAutoFit/>
          </a:bodyPr>
          <a:lstStyle/>
          <a:p>
            <a:r>
              <a:rPr lang="en-US" sz="4000" b="1" dirty="0" err="1" smtClean="0"/>
              <a:t>x</a:t>
            </a:r>
            <a:r>
              <a:rPr lang="en-US" sz="4000" b="1" dirty="0" smtClean="0"/>
              <a:t> + 15 + </a:t>
            </a:r>
            <a:r>
              <a:rPr lang="en-US" sz="4000" b="1" dirty="0" err="1" smtClean="0"/>
              <a:t>y</a:t>
            </a:r>
            <a:r>
              <a:rPr lang="en-US" sz="4000" b="1" dirty="0" smtClean="0"/>
              <a:t> = 30 </a:t>
            </a:r>
            <a:endParaRPr lang="en-US" sz="4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151347"/>
            <a:ext cx="6689665" cy="524328"/>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2706525" y="2778794"/>
            <a:ext cx="3657729" cy="646331"/>
          </a:xfrm>
          <a:prstGeom prst="rect">
            <a:avLst/>
          </a:prstGeom>
          <a:noFill/>
        </p:spPr>
        <p:txBody>
          <a:bodyPr wrap="square" rtlCol="0">
            <a:spAutoFit/>
          </a:bodyPr>
          <a:lstStyle/>
          <a:p>
            <a:r>
              <a:rPr lang="en-US" sz="3600" b="1" dirty="0" err="1" smtClean="0"/>
              <a:t>x</a:t>
            </a:r>
            <a:r>
              <a:rPr lang="en-US" sz="3600" b="1" dirty="0" smtClean="0"/>
              <a:t> + 15 + </a:t>
            </a:r>
            <a:r>
              <a:rPr lang="en-US" sz="3600" b="1" dirty="0" err="1" smtClean="0"/>
              <a:t>y</a:t>
            </a:r>
            <a:r>
              <a:rPr lang="en-US" sz="3600" b="1" dirty="0" smtClean="0"/>
              <a:t> = 30 </a:t>
            </a:r>
            <a:endParaRPr lang="en-US" sz="3600" b="1" dirty="0"/>
          </a:p>
        </p:txBody>
      </p:sp>
      <p:sp>
        <p:nvSpPr>
          <p:cNvPr id="6" name="TextBox 5"/>
          <p:cNvSpPr txBox="1"/>
          <p:nvPr/>
        </p:nvSpPr>
        <p:spPr>
          <a:xfrm>
            <a:off x="694164" y="3571916"/>
            <a:ext cx="7775388" cy="2246769"/>
          </a:xfrm>
          <a:prstGeom prst="rect">
            <a:avLst/>
          </a:prstGeom>
          <a:noFill/>
        </p:spPr>
        <p:txBody>
          <a:bodyPr wrap="square" rtlCol="0">
            <a:spAutoFit/>
          </a:bodyPr>
          <a:lstStyle/>
          <a:p>
            <a:r>
              <a:rPr lang="en-US" sz="2800" b="1" dirty="0" smtClean="0"/>
              <a:t>In your head </a:t>
            </a:r>
            <a:r>
              <a:rPr lang="en-US" sz="2800" b="1" dirty="0" smtClean="0">
                <a:solidFill>
                  <a:srgbClr val="FF0000"/>
                </a:solidFill>
              </a:rPr>
              <a:t>think</a:t>
            </a:r>
            <a:r>
              <a:rPr lang="en-US" sz="2800" b="1" dirty="0" smtClean="0"/>
              <a:t>:</a:t>
            </a:r>
          </a:p>
          <a:p>
            <a:pPr>
              <a:buFont typeface="Arial"/>
              <a:buChar char="•"/>
            </a:pPr>
            <a:r>
              <a:rPr lang="en-US" sz="2800" dirty="0" smtClean="0"/>
              <a:t>What are some strategies you might try?</a:t>
            </a:r>
          </a:p>
          <a:p>
            <a:pPr>
              <a:buFont typeface="Arial"/>
              <a:buChar char="•"/>
            </a:pPr>
            <a:r>
              <a:rPr lang="en-US" sz="2800" dirty="0" smtClean="0"/>
              <a:t>What do the variables (</a:t>
            </a:r>
            <a:r>
              <a:rPr lang="en-US" sz="2800" dirty="0" err="1" smtClean="0"/>
              <a:t>x</a:t>
            </a:r>
            <a:r>
              <a:rPr lang="en-US" sz="2800" dirty="0" smtClean="0"/>
              <a:t> and </a:t>
            </a:r>
            <a:r>
              <a:rPr lang="en-US" sz="2800" dirty="0" err="1" smtClean="0"/>
              <a:t>y</a:t>
            </a:r>
            <a:r>
              <a:rPr lang="en-US" sz="2800" dirty="0" smtClean="0"/>
              <a:t>) used in the problem represent?</a:t>
            </a:r>
          </a:p>
          <a:p>
            <a:pPr>
              <a:buFont typeface="Arial"/>
              <a:buChar char="•"/>
            </a:pPr>
            <a:r>
              <a:rPr lang="en-US" sz="2800" dirty="0" smtClean="0"/>
              <a:t>Is there more than one solution to the problem?</a:t>
            </a:r>
            <a:endParaRPr lang="en-US" sz="2800" dirty="0"/>
          </a:p>
        </p:txBody>
      </p:sp>
      <p:sp>
        <p:nvSpPr>
          <p:cNvPr id="5" name="Rectangle 4"/>
          <p:cNvSpPr/>
          <p:nvPr/>
        </p:nvSpPr>
        <p:spPr>
          <a:xfrm>
            <a:off x="871360" y="6111073"/>
            <a:ext cx="7992636" cy="584776"/>
          </a:xfrm>
          <a:prstGeom prst="rect">
            <a:avLst/>
          </a:prstGeom>
        </p:spPr>
        <p:txBody>
          <a:bodyPr wrap="square">
            <a:spAutoFit/>
          </a:bodyPr>
          <a:lstStyle/>
          <a:p>
            <a:r>
              <a:rPr lang="en-US" sz="3200" b="1" i="1" dirty="0" smtClean="0">
                <a:solidFill>
                  <a:srgbClr val="0000FF"/>
                </a:solidFill>
              </a:rPr>
              <a:t>Algebraic Thinking and Measurement </a:t>
            </a:r>
            <a:endParaRPr lang="en-US" sz="3200" dirty="0"/>
          </a:p>
        </p:txBody>
      </p:sp>
      <p:sp>
        <p:nvSpPr>
          <p:cNvPr id="7" name="TextBox 6"/>
          <p:cNvSpPr txBox="1"/>
          <p:nvPr/>
        </p:nvSpPr>
        <p:spPr>
          <a:xfrm>
            <a:off x="502052" y="1255300"/>
            <a:ext cx="8361944" cy="1200329"/>
          </a:xfrm>
          <a:prstGeom prst="rect">
            <a:avLst/>
          </a:prstGeom>
          <a:noFill/>
        </p:spPr>
        <p:txBody>
          <a:bodyPr wrap="square" rtlCol="0">
            <a:spAutoFit/>
          </a:bodyPr>
          <a:lstStyle/>
          <a:p>
            <a:r>
              <a:rPr lang="en-US" sz="3600" b="1" dirty="0" smtClean="0"/>
              <a:t>What could the possible number of metamorphic and sedimentary rocks be?</a:t>
            </a:r>
            <a:endParaRPr 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252</TotalTime>
  <Words>168</Words>
  <Application>Microsoft Macintosh PowerPoint</Application>
  <PresentationFormat>On-screen Show (4:3)</PresentationFormat>
  <Paragraphs>32</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 Math Talk </vt:lpstr>
      <vt:lpstr> Math Talk </vt:lpstr>
    </vt:vector>
  </TitlesOfParts>
  <Company>Santa Ana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Talk</dc:title>
  <dc:creator>Silvia Ruiz</dc:creator>
  <cp:lastModifiedBy>Nita Walker</cp:lastModifiedBy>
  <cp:revision>29</cp:revision>
  <dcterms:created xsi:type="dcterms:W3CDTF">2013-04-01T02:01:58Z</dcterms:created>
  <dcterms:modified xsi:type="dcterms:W3CDTF">2013-05-29T17:43:02Z</dcterms:modified>
</cp:coreProperties>
</file>